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2"/>
  </p:notesMasterIdLst>
  <p:sldIdLst>
    <p:sldId id="256" r:id="rId2"/>
    <p:sldId id="299" r:id="rId3"/>
    <p:sldId id="301" r:id="rId4"/>
    <p:sldId id="331" r:id="rId5"/>
    <p:sldId id="350" r:id="rId6"/>
    <p:sldId id="358" r:id="rId7"/>
    <p:sldId id="329" r:id="rId8"/>
    <p:sldId id="357" r:id="rId9"/>
    <p:sldId id="347" r:id="rId10"/>
    <p:sldId id="356"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000"/>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484A6-9B84-41D9-9BBB-CFEDEADBCE7D}" v="2" dt="2024-01-04T16:01:40.020"/>
  </p1510:revLst>
</p1510:revInfo>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9"/>
    <p:restoredTop sz="76667"/>
  </p:normalViewPr>
  <p:slideViewPr>
    <p:cSldViewPr snapToGrid="0">
      <p:cViewPr varScale="1">
        <p:scale>
          <a:sx n="129" d="100"/>
          <a:sy n="129" d="100"/>
        </p:scale>
        <p:origin x="1880" y="176"/>
      </p:cViewPr>
      <p:guideLst/>
    </p:cSldViewPr>
  </p:slideViewPr>
  <p:outlineViewPr>
    <p:cViewPr>
      <p:scale>
        <a:sx n="33" d="100"/>
        <a:sy n="33" d="100"/>
      </p:scale>
      <p:origin x="0" y="-2270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81000" y="4213860"/>
            <a:ext cx="6164580" cy="4991100"/>
          </a:xfrm>
          <a:prstGeom prst="rect">
            <a:avLst/>
          </a:prstGeom>
        </p:spPr>
        <p:txBody>
          <a:bodyPr spcFirstLastPara="1" wrap="square" lIns="91425" tIns="91425" rIns="91425" bIns="91425" anchor="t" anchorCtr="0">
            <a:noAutofit/>
          </a:bodyPr>
          <a:lstStyle/>
          <a:p>
            <a:pPr marL="0" indent="0">
              <a:buNone/>
            </a:pPr>
            <a:r>
              <a:rPr lang="en-US" sz="1100" dirty="0">
                <a:latin typeface="Times New Roman" panose="02020603050405020304" pitchFamily="18" charset="0"/>
                <a:cs typeface="Times New Roman" panose="02020603050405020304" pitchFamily="18" charset="0"/>
              </a:rPr>
              <a:t>Script: Tiers I, II, III</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87680" y="4343400"/>
            <a:ext cx="5989320" cy="4114800"/>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Today’s philosophy is </a:t>
            </a:r>
            <a:r>
              <a:rPr lang="en-US" sz="1200" i="1" dirty="0">
                <a:latin typeface="Times New Roman" panose="02020603050405020304" pitchFamily="18" charset="0"/>
                <a:cs typeface="Times New Roman" panose="02020603050405020304" pitchFamily="18" charset="0"/>
              </a:rPr>
              <a:t>Know your job, do your job. </a:t>
            </a:r>
            <a:r>
              <a:rPr lang="en-US" sz="1200" dirty="0">
                <a:latin typeface="Times New Roman" panose="02020603050405020304" pitchFamily="18" charset="0"/>
                <a:cs typeface="Times New Roman" panose="02020603050405020304" pitchFamily="18" charset="0"/>
              </a:rPr>
              <a:t>There are six values that reflect this philosophy. Each value will be discussed during our time together. Facilitator may read, popcorn read, or ask a participant to read the screen.</a:t>
            </a:r>
          </a:p>
          <a:p>
            <a:pPr marL="0" indent="0">
              <a:buNone/>
            </a:pPr>
            <a:r>
              <a:rPr lang="en-US" sz="1200" dirty="0">
                <a:latin typeface="Times New Roman" panose="02020603050405020304" pitchFamily="18" charset="0"/>
                <a:cs typeface="Times New Roman" panose="02020603050405020304" pitchFamily="18" charset="0"/>
              </a:rPr>
              <a:t>“Failure is not the issue, it’s what you do afterward is a value statement we attribute to Doc Buchanan. The other five values are based on the collaborative effort of all employees and reviewed annually as part of our strategic plan. </a:t>
            </a:r>
          </a:p>
          <a:p>
            <a:pPr marL="171450" indent="-171450"/>
            <a:r>
              <a:rPr lang="en-US" sz="1200" dirty="0">
                <a:latin typeface="Times New Roman" panose="02020603050405020304" pitchFamily="18" charset="0"/>
                <a:cs typeface="Times New Roman" panose="02020603050405020304" pitchFamily="18" charset="0"/>
              </a:rPr>
              <a:t>Work ethic is second to none.</a:t>
            </a:r>
          </a:p>
          <a:p>
            <a:pPr marL="171450" indent="-171450"/>
            <a:r>
              <a:rPr lang="en-US" sz="1200" dirty="0">
                <a:latin typeface="Times New Roman" panose="02020603050405020304" pitchFamily="18" charset="0"/>
                <a:cs typeface="Times New Roman" panose="02020603050405020304" pitchFamily="18" charset="0"/>
              </a:rPr>
              <a:t>Every day is an interview.</a:t>
            </a:r>
          </a:p>
          <a:p>
            <a:pPr marL="171450" indent="-171450"/>
            <a:r>
              <a:rPr lang="en-US" sz="1200" dirty="0">
                <a:latin typeface="Times New Roman" panose="02020603050405020304" pitchFamily="18" charset="0"/>
                <a:cs typeface="Times New Roman" panose="02020603050405020304" pitchFamily="18" charset="0"/>
              </a:rPr>
              <a:t>Work hard with and for your team.</a:t>
            </a:r>
          </a:p>
          <a:p>
            <a:pPr marL="171450" indent="-171450"/>
            <a:r>
              <a:rPr lang="en-US" sz="1200" dirty="0">
                <a:latin typeface="Times New Roman" panose="02020603050405020304" pitchFamily="18" charset="0"/>
                <a:cs typeface="Times New Roman" panose="02020603050405020304" pitchFamily="18" charset="0"/>
              </a:rPr>
              <a:t>Do it the right way, not the easy way.</a:t>
            </a:r>
          </a:p>
          <a:p>
            <a:pPr marL="171450" indent="-171450"/>
            <a:r>
              <a:rPr lang="en-US" sz="1200" dirty="0">
                <a:latin typeface="Times New Roman" panose="02020603050405020304" pitchFamily="18" charset="0"/>
                <a:cs typeface="Times New Roman" panose="02020603050405020304" pitchFamily="18" charset="0"/>
              </a:rPr>
              <a:t>Whatever you do, do it well.</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participants to turn to a neighbor and share </a:t>
            </a:r>
            <a:r>
              <a:rPr lang="en-US" sz="1200" b="1" dirty="0">
                <a:latin typeface="Times New Roman" panose="02020603050405020304" pitchFamily="18" charset="0"/>
                <a:cs typeface="Times New Roman" panose="02020603050405020304" pitchFamily="18" charset="0"/>
              </a:rPr>
              <a:t>one value </a:t>
            </a:r>
            <a:r>
              <a:rPr lang="en-US" sz="1200" b="0" dirty="0">
                <a:latin typeface="Times New Roman" panose="02020603050405020304" pitchFamily="18" charset="0"/>
                <a:cs typeface="Times New Roman" panose="02020603050405020304" pitchFamily="18" charset="0"/>
              </a:rPr>
              <a:t>that </a:t>
            </a:r>
            <a:r>
              <a:rPr lang="en-US" sz="1200" dirty="0">
                <a:latin typeface="Times New Roman" panose="02020603050405020304" pitchFamily="18" charset="0"/>
                <a:cs typeface="Times New Roman" panose="02020603050405020304" pitchFamily="18" charset="0"/>
              </a:rPr>
              <a:t>resonates with them and explain why. Allow 5 minutes for sharing (facilitator’s choice).</a:t>
            </a:r>
          </a:p>
          <a:p>
            <a:pPr marL="0" indent="0">
              <a:buNone/>
            </a:pPr>
            <a:r>
              <a:rPr lang="en-US" sz="1200" dirty="0">
                <a:latin typeface="Times New Roman" panose="02020603050405020304" pitchFamily="18" charset="0"/>
                <a:cs typeface="Times New Roman" panose="02020603050405020304" pitchFamily="18" charset="0"/>
              </a:rPr>
              <a:t>Ask for volunteers to share the value they selected and why.</a:t>
            </a:r>
          </a:p>
          <a:p>
            <a:pPr marL="0" indent="0">
              <a:buNone/>
            </a:pPr>
            <a:r>
              <a:rPr lang="en-US" sz="1200" dirty="0">
                <a:latin typeface="Times New Roman" panose="02020603050405020304" pitchFamily="18" charset="0"/>
                <a:cs typeface="Times New Roman" panose="02020603050405020304" pitchFamily="18" charset="0"/>
              </a:rPr>
              <a:t>Facilitator models, sharing their choice explaining why.</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 you read each value ask for a show of hands as to who selected it (just a point of interest). Facilitator can comment on which value was selected most often.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386011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Ask participants to read this portion of Doc’s Charge. </a:t>
            </a:r>
            <a:r>
              <a:rPr lang="en-US" sz="1200" b="1" dirty="0">
                <a:latin typeface="Times New Roman" panose="02020603050405020304" pitchFamily="18" charset="0"/>
                <a:cs typeface="Times New Roman" panose="02020603050405020304" pitchFamily="18" charset="0"/>
              </a:rPr>
              <a:t>https://</a:t>
            </a:r>
            <a:r>
              <a:rPr lang="en-US" sz="1200" b="1" dirty="0" err="1">
                <a:latin typeface="Times New Roman" panose="02020603050405020304" pitchFamily="18" charset="0"/>
                <a:cs typeface="Times New Roman" panose="02020603050405020304" pitchFamily="18" charset="0"/>
              </a:rPr>
              <a:t>vimeo.com</a:t>
            </a:r>
            <a:r>
              <a:rPr lang="en-US" sz="1200" b="1" dirty="0">
                <a:latin typeface="Times New Roman" panose="02020603050405020304" pitchFamily="18" charset="0"/>
                <a:cs typeface="Times New Roman" panose="02020603050405020304" pitchFamily="18" charset="0"/>
              </a:rPr>
              <a:t>/</a:t>
            </a:r>
            <a:r>
              <a:rPr lang="en-US" sz="1200" b="1" dirty="0" err="1">
                <a:latin typeface="Times New Roman" panose="02020603050405020304" pitchFamily="18" charset="0"/>
                <a:cs typeface="Times New Roman" panose="02020603050405020304" pitchFamily="18" charset="0"/>
              </a:rPr>
              <a:t>clovisunified</a:t>
            </a:r>
            <a:r>
              <a:rPr lang="en-US" sz="1200" b="1" dirty="0">
                <a:latin typeface="Times New Roman" panose="02020603050405020304" pitchFamily="18" charset="0"/>
                <a:cs typeface="Times New Roman" panose="02020603050405020304" pitchFamily="18" charset="0"/>
              </a:rPr>
              <a:t>/</a:t>
            </a:r>
            <a:r>
              <a:rPr lang="en-US" sz="1200" b="1" dirty="0" err="1">
                <a:latin typeface="Times New Roman" panose="02020603050405020304" pitchFamily="18" charset="0"/>
                <a:cs typeface="Times New Roman" panose="02020603050405020304" pitchFamily="18" charset="0"/>
              </a:rPr>
              <a:t>richsmithcharge</a:t>
            </a:r>
            <a:r>
              <a:rPr lang="en-US" sz="1200" b="1" dirty="0">
                <a:latin typeface="Times New Roman" panose="02020603050405020304" pitchFamily="18" charset="0"/>
                <a:cs typeface="Times New Roman" panose="02020603050405020304" pitchFamily="18" charset="0"/>
              </a:rPr>
              <a:t> </a:t>
            </a: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When candidates are interviewed for positions if Clovis Unified, we spend a lot of time trying to make sure they understand our culture, philosophies, and values.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In small groups think about the first time you were hired in Clovis. Also, think about each position for which you were hired and the interview process. Discuss one or more of the following (facilitator’s choice):</a:t>
            </a: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101 – Reflecting on the final interview for your first position. Who conducted the interview? What did you learn about CUSD during that interview? Was there something more you wished would have been shared?</a:t>
            </a:r>
          </a:p>
          <a:p>
            <a:pPr marL="0" indent="0">
              <a:buNone/>
            </a:pPr>
            <a:r>
              <a:rPr lang="en-US" sz="1200" dirty="0">
                <a:latin typeface="Times New Roman" panose="02020603050405020304" pitchFamily="18" charset="0"/>
                <a:cs typeface="Times New Roman" panose="02020603050405020304" pitchFamily="18" charset="0"/>
              </a:rPr>
              <a:t>201 – Reflecting on the most recent position for which you were hired. What did you learn about the job for which you were being hired? Is there anything you wished would have been shared? If so, would it have kept you from accepting the position. Explain your answers with examples.</a:t>
            </a:r>
          </a:p>
          <a:p>
            <a:pPr marL="0" indent="0">
              <a:buNone/>
            </a:pPr>
            <a:r>
              <a:rPr lang="en-US" sz="1200" dirty="0">
                <a:latin typeface="Times New Roman" panose="02020603050405020304" pitchFamily="18" charset="0"/>
                <a:cs typeface="Times New Roman" panose="02020603050405020304" pitchFamily="18" charset="0"/>
              </a:rPr>
              <a:t>301 – Think about the statement “education revolves around teamwork and trust”. What does that statement mean to you as an employee and as an employer. Give examples.</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 groups complete their discussions ask them to share their reflections.</a:t>
            </a: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32543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Ask participants to read this portion of Doc’s Charge while listening while listening to Rich Smith read. (video on next slide)</a:t>
            </a:r>
            <a:endParaRPr lang="en-US" sz="1200" b="1"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In small job alike groups ask participants to discuss this portion of Doc’s CHARGE (full copy of Charge  provided in resource folder). Come to consensus on why telling a candidate about the district is important to maintaining the quality of CUSD. Then discuss one of the following questions. </a:t>
            </a:r>
          </a:p>
          <a:p>
            <a:pPr marL="0" indent="0">
              <a:buNone/>
            </a:pPr>
            <a:r>
              <a:rPr lang="en-US" sz="1200" dirty="0">
                <a:latin typeface="Times New Roman" panose="02020603050405020304" pitchFamily="18" charset="0"/>
                <a:cs typeface="Times New Roman" panose="02020603050405020304" pitchFamily="18" charset="0"/>
              </a:rPr>
              <a:t>101 – After you have told a candidate about the school, community, department or work site has anyone ever decided not to accept the job? Discuss </a:t>
            </a:r>
          </a:p>
          <a:p>
            <a:pPr marL="0" indent="0">
              <a:buNone/>
            </a:pPr>
            <a:r>
              <a:rPr lang="en-US" sz="1200" dirty="0">
                <a:effectLst/>
                <a:latin typeface="Times New Roman" panose="02020603050405020304" pitchFamily="18" charset="0"/>
                <a:cs typeface="Times New Roman" panose="02020603050405020304" pitchFamily="18" charset="0"/>
              </a:rPr>
              <a:t>201 – Thinking about this portion of Doc’s CHARGE what do you actually tell candidates about Clovis Unified?</a:t>
            </a:r>
          </a:p>
          <a:p>
            <a:pPr marL="0" indent="0">
              <a:buNone/>
            </a:pPr>
            <a:r>
              <a:rPr lang="en-US" sz="1200" dirty="0">
                <a:effectLst/>
                <a:latin typeface="Times New Roman" panose="02020603050405020304" pitchFamily="18" charset="0"/>
                <a:cs typeface="Times New Roman" panose="02020603050405020304" pitchFamily="18" charset="0"/>
              </a:rPr>
              <a:t>301 – Is this portion of Doc’s CHARGE relevant to knowing your job and doing your job? Explain how it is relevant and/or why it is no longer relevant.</a:t>
            </a: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After everyone is done ask each group to share one of their answers.</a:t>
            </a:r>
          </a:p>
        </p:txBody>
      </p:sp>
      <p:sp>
        <p:nvSpPr>
          <p:cNvPr id="4" name="Slide Number Placeholder 3"/>
          <p:cNvSpPr>
            <a:spLocks noGrp="1"/>
          </p:cNvSpPr>
          <p:nvPr>
            <p:ph type="sldNum" sz="quarter" idx="5"/>
          </p:nvPr>
        </p:nvSpPr>
        <p:spPr/>
        <p:txBody>
          <a:bodyPr/>
          <a:lstStyle/>
          <a:p>
            <a:fld id="{9CBF7949-65DD-477A-8C4C-2DFCC906895A}" type="slidenum">
              <a:rPr lang="en-US" smtClean="0"/>
              <a:t>5</a:t>
            </a:fld>
            <a:endParaRPr lang="en-US" dirty="0"/>
          </a:p>
        </p:txBody>
      </p:sp>
      <p:sp>
        <p:nvSpPr>
          <p:cNvPr id="6" name="TextBox 5">
            <a:extLst>
              <a:ext uri="{FF2B5EF4-FFF2-40B4-BE49-F238E27FC236}">
                <a16:creationId xmlns:a16="http://schemas.microsoft.com/office/drawing/2014/main" id="{A3029134-536B-8F05-3541-AEB5CC7431E6}"/>
              </a:ext>
            </a:extLst>
          </p:cNvPr>
          <p:cNvSpPr txBox="1"/>
          <p:nvPr/>
        </p:nvSpPr>
        <p:spPr>
          <a:xfrm>
            <a:off x="1687830" y="3385602"/>
            <a:ext cx="3482340" cy="307777"/>
          </a:xfrm>
          <a:prstGeom prst="rect">
            <a:avLst/>
          </a:prstGeom>
          <a:noFill/>
        </p:spPr>
        <p:txBody>
          <a:bodyPr wrap="square">
            <a:spAutoFit/>
          </a:bodyPr>
          <a:lstStyle/>
          <a:p>
            <a:pPr marL="0" indent="0">
              <a:buNone/>
            </a:pPr>
            <a:r>
              <a:rPr lang="en-US" sz="1400" b="1" dirty="0">
                <a:latin typeface="Times New Roman" panose="02020603050405020304" pitchFamily="18" charset="0"/>
                <a:cs typeface="Times New Roman" panose="02020603050405020304" pitchFamily="18" charset="0"/>
              </a:rPr>
              <a:t>ADD LINK to Rich Smith reading.</a:t>
            </a:r>
          </a:p>
        </p:txBody>
      </p:sp>
    </p:spTree>
    <p:extLst>
      <p:ext uri="{BB962C8B-B14F-4D97-AF65-F5344CB8AC3E}">
        <p14:creationId xmlns:p14="http://schemas.microsoft.com/office/powerpoint/2010/main" val="150074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In today’s video we are going to hear current and former leaders talk about various aspects of the philosophy </a:t>
            </a:r>
            <a:r>
              <a:rPr lang="en-US" sz="1200" i="1" dirty="0">
                <a:latin typeface="Times New Roman" panose="02020603050405020304" pitchFamily="18" charset="0"/>
                <a:cs typeface="Times New Roman" panose="02020603050405020304" pitchFamily="18" charset="0"/>
              </a:rPr>
              <a:t>Know Your Job, Do your job</a:t>
            </a:r>
            <a:r>
              <a:rPr lang="en-US" sz="1200" dirty="0">
                <a:latin typeface="Times New Roman" panose="02020603050405020304" pitchFamily="18" charset="0"/>
                <a:cs typeface="Times New Roman" panose="02020603050405020304" pitchFamily="18" charset="0"/>
              </a:rPr>
              <a:t>. Please listen for the value statements accompanying the philosophy. You have a graphic organizer (provided in resource folder) to record who talked about each statement, what was said,  and what resonated with you. You will need this information as we work through today. </a:t>
            </a:r>
          </a:p>
          <a:p>
            <a:pPr marL="0" indent="0">
              <a:buNone/>
            </a:pPr>
            <a:r>
              <a:rPr lang="en-US" sz="1200" dirty="0">
                <a:latin typeface="Times New Roman" panose="02020603050405020304" pitchFamily="18" charset="0"/>
                <a:cs typeface="Times New Roman" panose="02020603050405020304" pitchFamily="18" charset="0"/>
              </a:rPr>
              <a:t>Value Statements</a:t>
            </a:r>
          </a:p>
          <a:p>
            <a:pPr marL="0" indent="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“Failure is not the issue, it’s what you do afterward. </a:t>
            </a:r>
          </a:p>
          <a:p>
            <a:pPr marL="0" indent="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Work ethic is second to none.</a:t>
            </a:r>
          </a:p>
          <a:p>
            <a:pPr marL="0" indent="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Every day is an interview.</a:t>
            </a:r>
          </a:p>
          <a:p>
            <a:pPr marL="0" indent="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Work hard with and for your team.</a:t>
            </a:r>
          </a:p>
          <a:p>
            <a:pPr marL="0" indent="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Do it the right way, not the easy way.</a:t>
            </a:r>
          </a:p>
          <a:p>
            <a:pPr marL="0" indent="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Whatever you do, do it well.</a:t>
            </a:r>
          </a:p>
        </p:txBody>
      </p:sp>
      <p:sp>
        <p:nvSpPr>
          <p:cNvPr id="4" name="Slide Number Placeholder 3"/>
          <p:cNvSpPr>
            <a:spLocks noGrp="1"/>
          </p:cNvSpPr>
          <p:nvPr>
            <p:ph type="sldNum" sz="quarter" idx="5"/>
          </p:nvPr>
        </p:nvSpPr>
        <p:spPr/>
        <p:txBody>
          <a:bodyPr/>
          <a:lstStyle/>
          <a:p>
            <a:fld id="{9CBF7949-65DD-477A-8C4C-2DFCC906895A}" type="slidenum">
              <a:rPr lang="en-US" smtClean="0"/>
              <a:t>7</a:t>
            </a:fld>
            <a:endParaRPr lang="en-US" dirty="0"/>
          </a:p>
        </p:txBody>
      </p:sp>
    </p:spTree>
    <p:extLst>
      <p:ext uri="{BB962C8B-B14F-4D97-AF65-F5344CB8AC3E}">
        <p14:creationId xmlns:p14="http://schemas.microsoft.com/office/powerpoint/2010/main" val="2486656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158750" indent="0">
              <a:buNone/>
            </a:pPr>
            <a:r>
              <a:rPr lang="en-US" dirty="0">
                <a:latin typeface="Times New Roman" panose="02020603050405020304" pitchFamily="18" charset="0"/>
                <a:cs typeface="Times New Roman" panose="02020603050405020304" pitchFamily="18" charset="0"/>
              </a:rPr>
              <a:t>Script:</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In the video you heard several current and former leaders discuss the importance of everyone in CUSD understanding their job in the district. We are going to read an excerpt from the book </a:t>
            </a:r>
            <a:r>
              <a:rPr lang="en-US" i="1" u="sng" dirty="0">
                <a:latin typeface="Times New Roman" panose="02020603050405020304" pitchFamily="18" charset="0"/>
                <a:cs typeface="Times New Roman" panose="02020603050405020304" pitchFamily="18" charset="0"/>
              </a:rPr>
              <a:t>Historical Overview of Clovis Unified School District</a:t>
            </a:r>
            <a:r>
              <a:rPr lang="en-US" i="1" u="none" dirty="0">
                <a:latin typeface="Times New Roman" panose="02020603050405020304" pitchFamily="18" charset="0"/>
                <a:cs typeface="Times New Roman" panose="02020603050405020304" pitchFamily="18" charset="0"/>
              </a:rPr>
              <a:t> </a:t>
            </a:r>
            <a:r>
              <a:rPr lang="en-US" u="none" dirty="0">
                <a:latin typeface="Times New Roman" panose="02020603050405020304" pitchFamily="18" charset="0"/>
                <a:cs typeface="Times New Roman" panose="02020603050405020304" pitchFamily="18" charset="0"/>
              </a:rPr>
              <a:t>titled </a:t>
            </a:r>
            <a:r>
              <a:rPr lang="en-US" i="1" u="none" dirty="0">
                <a:latin typeface="Times New Roman" panose="02020603050405020304" pitchFamily="18" charset="0"/>
                <a:cs typeface="Times New Roman" panose="02020603050405020304" pitchFamily="18" charset="0"/>
              </a:rPr>
              <a:t>Role of the Leader </a:t>
            </a:r>
            <a:r>
              <a:rPr lang="en-US" dirty="0">
                <a:latin typeface="Times New Roman" panose="02020603050405020304" pitchFamily="18" charset="0"/>
                <a:cs typeface="Times New Roman" panose="02020603050405020304" pitchFamily="18" charset="0"/>
              </a:rPr>
              <a:t>(provided in resource folder) In the late 1980’s, CUSD personnel worked with Doc to record a historical overview of the development of our district. It is a great resource for understanding our history. </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Ask participants to organize themselves into small job alike groups. Allow about 5 minutes to read the article. Once finished move on to discussion points.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Facilitator may choose to discuss one, two, or all three questions. </a:t>
            </a:r>
          </a:p>
          <a:p>
            <a:pPr marL="158750" indent="0">
              <a:buNone/>
            </a:pPr>
            <a:r>
              <a:rPr lang="en-US" dirty="0">
                <a:latin typeface="Times New Roman" panose="02020603050405020304" pitchFamily="18" charset="0"/>
                <a:cs typeface="Times New Roman" panose="02020603050405020304" pitchFamily="18" charset="0"/>
              </a:rPr>
              <a:t>101 – In the video, Dr. Bradley stated that every employee’s </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focus should be, we're all here to do what's good for kids. Discuss what that looks like in your department/site. Be sure to include all personnel.</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58750" indent="0">
              <a:buNone/>
            </a:pPr>
            <a:r>
              <a:rPr lang="en-US" dirty="0">
                <a:effectLst/>
                <a:latin typeface="Times New Roman" panose="02020603050405020304" pitchFamily="18" charset="0"/>
                <a:cs typeface="Times New Roman" panose="02020603050405020304" pitchFamily="18" charset="0"/>
              </a:rPr>
              <a:t>201 – After reading </a:t>
            </a:r>
            <a:r>
              <a:rPr lang="en-US" i="1" dirty="0">
                <a:effectLst/>
                <a:latin typeface="Times New Roman" panose="02020603050405020304" pitchFamily="18" charset="0"/>
                <a:cs typeface="Times New Roman" panose="02020603050405020304" pitchFamily="18" charset="0"/>
              </a:rPr>
              <a:t>The Role of a Leader </a:t>
            </a:r>
            <a:r>
              <a:rPr lang="en-US" dirty="0">
                <a:effectLst/>
                <a:latin typeface="Times New Roman" panose="02020603050405020304" pitchFamily="18" charset="0"/>
                <a:cs typeface="Times New Roman" panose="02020603050405020304" pitchFamily="18" charset="0"/>
              </a:rPr>
              <a:t>discuss how leadership has evolved in the past 60 years. Identify what is the same and what is different with examples.</a:t>
            </a:r>
          </a:p>
          <a:p>
            <a:pPr marL="158750" indent="0">
              <a:buNone/>
            </a:pPr>
            <a:r>
              <a:rPr lang="en-US" dirty="0">
                <a:effectLst/>
                <a:latin typeface="Times New Roman" panose="02020603050405020304" pitchFamily="18" charset="0"/>
                <a:cs typeface="Times New Roman" panose="02020603050405020304" pitchFamily="18" charset="0"/>
              </a:rPr>
              <a:t>301 – In the video Stepahanie Hanks talks about how knowing your job and doing your job sets the foundation for to teamwork and trust. Discuss if you agree or disagree with this statement and explain why.</a:t>
            </a:r>
          </a:p>
          <a:p>
            <a:pPr marL="158750" indent="0">
              <a:buNone/>
            </a:pPr>
            <a:r>
              <a:rPr lang="en-US"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a:lstStyle/>
          <a:p>
            <a:fld id="{9CBF7949-65DD-477A-8C4C-2DFCC906895A}" type="slidenum">
              <a:rPr lang="en-US" smtClean="0"/>
              <a:t>8</a:t>
            </a:fld>
            <a:endParaRPr lang="en-US" dirty="0"/>
          </a:p>
        </p:txBody>
      </p:sp>
    </p:spTree>
    <p:extLst>
      <p:ext uri="{BB962C8B-B14F-4D97-AF65-F5344CB8AC3E}">
        <p14:creationId xmlns:p14="http://schemas.microsoft.com/office/powerpoint/2010/main" val="140853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0" indent="0">
              <a:buNone/>
            </a:pPr>
            <a:r>
              <a:rPr lang="en-US" sz="1200" dirty="0">
                <a:latin typeface="Times New Roman" panose="02020603050405020304" pitchFamily="18" charset="0"/>
                <a:cs typeface="Times New Roman" panose="02020603050405020304" pitchFamily="18" charset="0"/>
              </a:rPr>
              <a:t>Script for levels I, II, and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ClrTx/>
              <a:buSzTx/>
              <a:buNone/>
              <a:defRPr/>
            </a:pPr>
            <a:r>
              <a:rPr lang="en-US" sz="1200" dirty="0">
                <a:latin typeface="Times New Roman" panose="02020603050405020304" pitchFamily="18" charset="0"/>
                <a:cs typeface="Times New Roman" panose="02020603050405020304" pitchFamily="18" charset="0"/>
              </a:rPr>
              <a:t>We are going to read another excerpt from the book </a:t>
            </a:r>
            <a:r>
              <a:rPr lang="en-US" sz="1200" i="1" u="sng" dirty="0">
                <a:latin typeface="Times New Roman" panose="02020603050405020304" pitchFamily="18" charset="0"/>
                <a:cs typeface="Times New Roman" panose="02020603050405020304" pitchFamily="18" charset="0"/>
              </a:rPr>
              <a:t>Historical Overview of Clovis Unified School District</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(provided in resource folder) This excerpt explains how Doc felt about failure. I actually had to look up the word fulcrum to fully understand the quote. </a:t>
            </a:r>
          </a:p>
          <a:p>
            <a:pPr marL="0" indent="0">
              <a:buClrTx/>
              <a:buSzTx/>
              <a:buNone/>
              <a:defRPr/>
            </a:pPr>
            <a:endParaRPr lang="en-US" sz="1200" dirty="0">
              <a:latin typeface="Times New Roman" panose="02020603050405020304" pitchFamily="18" charset="0"/>
              <a:cs typeface="Times New Roman" panose="02020603050405020304" pitchFamily="18" charset="0"/>
            </a:endParaRPr>
          </a:p>
          <a:p>
            <a:pPr marL="0" indent="0">
              <a:buClrTx/>
              <a:buSzTx/>
              <a:buNone/>
              <a:defRPr/>
            </a:pPr>
            <a:r>
              <a:rPr lang="en-US" sz="1200" dirty="0">
                <a:latin typeface="Times New Roman" panose="02020603050405020304" pitchFamily="18" charset="0"/>
                <a:cs typeface="Times New Roman" panose="02020603050405020304" pitchFamily="18" charset="0"/>
              </a:rPr>
              <a:t>Participants may remain in their job alike groups to read and discuss the excerpt. Allow about 5 minutes to read the excerpt. Once finished move on to discussion points. </a:t>
            </a:r>
          </a:p>
          <a:p>
            <a:pPr marL="0" indent="0">
              <a:buClrTx/>
              <a:buSzTx/>
              <a:buNone/>
              <a:defRPr/>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In your job alike groups answer one or more of the following questions (facilitators choice). </a:t>
            </a:r>
          </a:p>
          <a:p>
            <a:pPr marL="0" indent="0">
              <a:buNone/>
            </a:pPr>
            <a:r>
              <a:rPr lang="en-US" sz="1200" dirty="0">
                <a:latin typeface="Times New Roman" panose="02020603050405020304" pitchFamily="18" charset="0"/>
                <a:cs typeface="Times New Roman" panose="02020603050405020304" pitchFamily="18" charset="0"/>
              </a:rPr>
              <a:t>101 - Define fulcrum and how it is used in this quote. How is zero the fulcrum on the level?</a:t>
            </a:r>
          </a:p>
          <a:p>
            <a:pPr marL="0" indent="0">
              <a:buNone/>
            </a:pPr>
            <a:r>
              <a:rPr lang="en-US" sz="1200" dirty="0">
                <a:effectLst/>
                <a:latin typeface="Times New Roman" panose="02020603050405020304" pitchFamily="18" charset="0"/>
                <a:cs typeface="Times New Roman" panose="02020603050405020304" pitchFamily="18" charset="0"/>
              </a:rPr>
              <a:t>201 - What is the weight Doc is referring to in this quote? Explain your answer.</a:t>
            </a:r>
          </a:p>
          <a:p>
            <a:pPr marL="0" indent="0">
              <a:buNone/>
            </a:pPr>
            <a:r>
              <a:rPr lang="en-US" sz="1200" dirty="0">
                <a:effectLst/>
                <a:latin typeface="Times New Roman" panose="02020603050405020304" pitchFamily="18" charset="0"/>
                <a:cs typeface="Times New Roman" panose="02020603050405020304" pitchFamily="18" charset="0"/>
              </a:rPr>
              <a:t>301 - How is failing making forward progress? Explain your answer.</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After everyone is done discussing ask each group to share their answers.</a:t>
            </a:r>
          </a:p>
        </p:txBody>
      </p:sp>
      <p:sp>
        <p:nvSpPr>
          <p:cNvPr id="4" name="Slide Number Placeholder 3"/>
          <p:cNvSpPr>
            <a:spLocks noGrp="1"/>
          </p:cNvSpPr>
          <p:nvPr>
            <p:ph type="sldNum" sz="quarter" idx="5"/>
          </p:nvPr>
        </p:nvSpPr>
        <p:spPr/>
        <p:txBody>
          <a:bodyPr/>
          <a:lstStyle/>
          <a:p>
            <a:fld id="{9CBF7949-65DD-477A-8C4C-2DFCC906895A}" type="slidenum">
              <a:rPr lang="en-US" smtClean="0"/>
              <a:t>9</a:t>
            </a:fld>
            <a:endParaRPr lang="en-US" dirty="0"/>
          </a:p>
        </p:txBody>
      </p:sp>
    </p:spTree>
    <p:extLst>
      <p:ext uri="{BB962C8B-B14F-4D97-AF65-F5344CB8AC3E}">
        <p14:creationId xmlns:p14="http://schemas.microsoft.com/office/powerpoint/2010/main" val="428722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Facilitator:</a:t>
            </a:r>
          </a:p>
          <a:p>
            <a:pPr marL="0" indent="0">
              <a:buNone/>
            </a:pPr>
            <a:r>
              <a:rPr lang="en-US" sz="1200" dirty="0">
                <a:latin typeface="Times New Roman" panose="02020603050405020304" pitchFamily="18" charset="0"/>
                <a:cs typeface="Times New Roman" panose="02020603050405020304" pitchFamily="18" charset="0"/>
              </a:rPr>
              <a:t>Depending on your time allocation and the audience you have several options.</a:t>
            </a:r>
          </a:p>
          <a:p>
            <a:pPr marL="0" indent="0">
              <a:buNone/>
            </a:pPr>
            <a:r>
              <a:rPr lang="en-US" sz="1200" dirty="0">
                <a:latin typeface="Times New Roman" panose="02020603050405020304" pitchFamily="18" charset="0"/>
                <a:cs typeface="Times New Roman" panose="02020603050405020304" pitchFamily="18" charset="0"/>
              </a:rPr>
              <a:t>The PowerPoint is designed for you to use the slides you choose in any order.</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10</a:t>
            </a:fld>
            <a:endParaRPr lang="en-US" dirty="0"/>
          </a:p>
        </p:txBody>
      </p:sp>
    </p:spTree>
    <p:extLst>
      <p:ext uri="{BB962C8B-B14F-4D97-AF65-F5344CB8AC3E}">
        <p14:creationId xmlns:p14="http://schemas.microsoft.com/office/powerpoint/2010/main" val="354403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428202"/>
            <a:ext cx="788670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Google Shape;202;p24">
            <a:extLst>
              <a:ext uri="{FF2B5EF4-FFF2-40B4-BE49-F238E27FC236}">
                <a16:creationId xmlns:a16="http://schemas.microsoft.com/office/drawing/2014/main" id="{7651412B-19BA-C25C-17E5-D060708382C3}"/>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CFCE843F-6233-1C05-8CED-82F3FF3DB8FD}"/>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8E0E3FFB-F1D4-3552-107A-90B45AABD57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7874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homes.com/property/1620-gibson-ave-clovis-ca-93611/id-100012013697/"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5.xml"/><Relationship Id="rId1" Type="http://schemas.openxmlformats.org/officeDocument/2006/relationships/video" Target="https://player.vimeo.com/video/879517588?h=e613fac95d&amp;amp;app_id=122963"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ideo" Target="https://player.vimeo.com/video/879517487?h=0ad6750fc8&amp;amp;app_id=122963"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00" y="2072850"/>
            <a:ext cx="4284000" cy="997800"/>
          </a:xfrm>
        </p:spPr>
        <p:txBody>
          <a:bodyPr/>
          <a:lstStyle/>
          <a:p>
            <a:r>
              <a:rPr lang="en-US" dirty="0"/>
              <a:t>End of Part I</a:t>
            </a:r>
          </a:p>
        </p:txBody>
      </p:sp>
    </p:spTree>
    <p:extLst>
      <p:ext uri="{BB962C8B-B14F-4D97-AF65-F5344CB8AC3E}">
        <p14:creationId xmlns:p14="http://schemas.microsoft.com/office/powerpoint/2010/main" val="402388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Know Y</a:t>
            </a:r>
            <a:r>
              <a:rPr lang="en-US" sz="4000" dirty="0"/>
              <a:t>o</a:t>
            </a:r>
            <a:r>
              <a:rPr lang="en" sz="4000" dirty="0"/>
              <a:t>ur Job, Do Your Job</a:t>
            </a:r>
            <a:endParaRPr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4C75-0889-45BF-A807-9A2C7CFE6A06}"/>
              </a:ext>
            </a:extLst>
          </p:cNvPr>
          <p:cNvSpPr>
            <a:spLocks noGrp="1"/>
          </p:cNvSpPr>
          <p:nvPr>
            <p:ph type="title"/>
          </p:nvPr>
        </p:nvSpPr>
        <p:spPr>
          <a:xfrm>
            <a:off x="697403" y="514985"/>
            <a:ext cx="7126562" cy="993775"/>
          </a:xfrm>
        </p:spPr>
        <p:txBody>
          <a:bodyPr>
            <a:normAutofit fontScale="90000"/>
          </a:bodyPr>
          <a:lstStyle/>
          <a:p>
            <a:r>
              <a:rPr lang="en-US" sz="3300" dirty="0"/>
              <a:t>Know Your Job, Do Your Job</a:t>
            </a:r>
            <a:br>
              <a:rPr lang="en-US" sz="3300" dirty="0"/>
            </a:br>
            <a:r>
              <a:rPr lang="en-US" sz="2700" i="1" dirty="0"/>
              <a:t>Values</a:t>
            </a:r>
            <a:br>
              <a:rPr lang="en-US" sz="3300" i="1" dirty="0"/>
            </a:br>
            <a:endParaRPr lang="en-US" b="1" dirty="0"/>
          </a:p>
        </p:txBody>
      </p:sp>
      <p:sp>
        <p:nvSpPr>
          <p:cNvPr id="10" name="Content Placeholder 9"/>
          <p:cNvSpPr>
            <a:spLocks noGrp="1"/>
          </p:cNvSpPr>
          <p:nvPr>
            <p:ph idx="1"/>
          </p:nvPr>
        </p:nvSpPr>
        <p:spPr>
          <a:xfrm>
            <a:off x="497172" y="1398758"/>
            <a:ext cx="7949425" cy="3105695"/>
          </a:xfrm>
        </p:spPr>
        <p:txBody>
          <a:bodyPr>
            <a:normAutofit lnSpcReduction="10000"/>
          </a:bodyPr>
          <a:lstStyle/>
          <a:p>
            <a:pPr algn="ctr">
              <a:lnSpc>
                <a:spcPct val="107000"/>
              </a:lnSpc>
            </a:pPr>
            <a:r>
              <a:rPr lang="en-US" sz="2600" b="1" i="1" dirty="0">
                <a:latin typeface="+mj-lt"/>
                <a:ea typeface="Calibri" panose="020F0502020204030204" pitchFamily="34" charset="0"/>
                <a:cs typeface="Roboto-BlackItalic"/>
              </a:rPr>
              <a:t>“Failure is not the issue, it’s what you do afterward.”</a:t>
            </a:r>
          </a:p>
          <a:p>
            <a:pPr algn="r">
              <a:lnSpc>
                <a:spcPct val="107000"/>
              </a:lnSpc>
            </a:pPr>
            <a:r>
              <a:rPr lang="en-US" sz="2000" b="1" dirty="0">
                <a:latin typeface="+mj-lt"/>
                <a:ea typeface="Calibri" panose="020F0502020204030204" pitchFamily="34" charset="0"/>
                <a:cs typeface="Times New Roman" panose="02020603050405020304" pitchFamily="18" charset="0"/>
              </a:rPr>
              <a:t>Doc</a:t>
            </a:r>
          </a:p>
          <a:p>
            <a:pPr marL="342900" indent="-342900">
              <a:lnSpc>
                <a:spcPct val="107000"/>
              </a:lnSpc>
              <a:buClr>
                <a:srgbClr val="004990"/>
              </a:buClr>
              <a:buFont typeface="Arial" panose="020B0604020202020204" pitchFamily="34" charset="0"/>
              <a:buChar char="•"/>
            </a:pPr>
            <a:r>
              <a:rPr lang="en-US" sz="2100" dirty="0">
                <a:ea typeface="Calibri" panose="020F0502020204030204" pitchFamily="34" charset="0"/>
                <a:cs typeface="Nunito-Regular"/>
              </a:rPr>
              <a:t>Work ethic is second to none.</a:t>
            </a:r>
            <a:endParaRPr lang="en-US" sz="2100" dirty="0">
              <a:ea typeface="Calibri" panose="020F0502020204030204" pitchFamily="34" charset="0"/>
              <a:cs typeface="Times New Roman" panose="02020603050405020304" pitchFamily="18" charset="0"/>
            </a:endParaRPr>
          </a:p>
          <a:p>
            <a:pPr marL="342900" indent="-342900">
              <a:lnSpc>
                <a:spcPct val="107000"/>
              </a:lnSpc>
              <a:buClr>
                <a:srgbClr val="004990"/>
              </a:buClr>
              <a:buFont typeface="Arial" panose="020B0604020202020204" pitchFamily="34" charset="0"/>
              <a:buChar char="•"/>
            </a:pPr>
            <a:r>
              <a:rPr lang="en-US" sz="2100" dirty="0">
                <a:ea typeface="Calibri" panose="020F0502020204030204" pitchFamily="34" charset="0"/>
                <a:cs typeface="Nunito-Regular"/>
              </a:rPr>
              <a:t>Every day is an interview.</a:t>
            </a:r>
            <a:endParaRPr lang="en-US" sz="2100" dirty="0">
              <a:ea typeface="Calibri" panose="020F0502020204030204" pitchFamily="34" charset="0"/>
              <a:cs typeface="Times New Roman" panose="02020603050405020304" pitchFamily="18" charset="0"/>
            </a:endParaRPr>
          </a:p>
          <a:p>
            <a:pPr marL="342900" indent="-342900">
              <a:lnSpc>
                <a:spcPct val="107000"/>
              </a:lnSpc>
              <a:buClr>
                <a:srgbClr val="004990"/>
              </a:buClr>
              <a:buFont typeface="Arial" panose="020B0604020202020204" pitchFamily="34" charset="0"/>
              <a:buChar char="•"/>
            </a:pPr>
            <a:r>
              <a:rPr lang="en-US" sz="2100" dirty="0">
                <a:ea typeface="Calibri" panose="020F0502020204030204" pitchFamily="34" charset="0"/>
                <a:cs typeface="Nunito-Regular"/>
              </a:rPr>
              <a:t>Work hard with and for your team.</a:t>
            </a:r>
            <a:endParaRPr lang="en-US" sz="2100" dirty="0">
              <a:ea typeface="Calibri" panose="020F0502020204030204" pitchFamily="34" charset="0"/>
              <a:cs typeface="Times New Roman" panose="02020603050405020304" pitchFamily="18" charset="0"/>
            </a:endParaRPr>
          </a:p>
          <a:p>
            <a:pPr marL="342900" indent="-342900">
              <a:lnSpc>
                <a:spcPct val="107000"/>
              </a:lnSpc>
              <a:buClr>
                <a:srgbClr val="004990"/>
              </a:buClr>
              <a:buFont typeface="Arial" panose="020B0604020202020204" pitchFamily="34" charset="0"/>
              <a:buChar char="•"/>
            </a:pPr>
            <a:r>
              <a:rPr lang="en-US" sz="2100" dirty="0">
                <a:ea typeface="Calibri" panose="020F0502020204030204" pitchFamily="34" charset="0"/>
                <a:cs typeface="Nunito-Regular"/>
              </a:rPr>
              <a:t>Do it the right way, not the easy way.</a:t>
            </a:r>
            <a:endParaRPr lang="en-US" sz="2100" dirty="0">
              <a:ea typeface="Calibri" panose="020F0502020204030204" pitchFamily="34" charset="0"/>
              <a:cs typeface="Times New Roman" panose="02020603050405020304" pitchFamily="18" charset="0"/>
            </a:endParaRPr>
          </a:p>
          <a:p>
            <a:pPr marL="342900" indent="-342900">
              <a:lnSpc>
                <a:spcPct val="107000"/>
              </a:lnSpc>
              <a:spcAft>
                <a:spcPts val="600"/>
              </a:spcAft>
              <a:buClr>
                <a:srgbClr val="004990"/>
              </a:buClr>
              <a:buFont typeface="Arial" panose="020B0604020202020204" pitchFamily="34" charset="0"/>
              <a:buChar char="•"/>
            </a:pPr>
            <a:r>
              <a:rPr lang="en-US" sz="2100" dirty="0">
                <a:ea typeface="Calibri" panose="020F0502020204030204" pitchFamily="34" charset="0"/>
                <a:cs typeface="Nunito-Regular"/>
              </a:rPr>
              <a:t>Whatever you do, do it well.</a:t>
            </a:r>
            <a:endParaRPr lang="en-US" sz="2100" dirty="0">
              <a:ea typeface="Calibri" panose="020F0502020204030204" pitchFamily="34" charset="0"/>
              <a:cs typeface="Times New Roman" panose="02020603050405020304" pitchFamily="18" charset="0"/>
            </a:endParaRPr>
          </a:p>
          <a:p>
            <a:pPr fontAlgn="ctr"/>
            <a:r>
              <a:rPr lang="en-US" dirty="0"/>
              <a:t> </a:t>
            </a:r>
            <a:br>
              <a:rPr lang="en-US" b="1" dirty="0">
                <a:hlinkClick r:id="rId3">
                  <a:extLst>
                    <a:ext uri="{A12FA001-AC4F-418D-AE19-62706E023703}">
                      <ahyp:hlinkClr xmlns:ahyp="http://schemas.microsoft.com/office/drawing/2018/hyperlinkcolor" val="tx"/>
                    </a:ext>
                  </a:extLst>
                </a:hlinkClick>
              </a:rPr>
            </a:br>
            <a:endParaRPr lang="en-US" dirty="0"/>
          </a:p>
        </p:txBody>
      </p:sp>
    </p:spTree>
    <p:extLst>
      <p:ext uri="{BB962C8B-B14F-4D97-AF65-F5344CB8AC3E}">
        <p14:creationId xmlns:p14="http://schemas.microsoft.com/office/powerpoint/2010/main" val="320972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fontScale="90000"/>
          </a:bodyPr>
          <a:lstStyle/>
          <a:p>
            <a:br>
              <a:rPr lang="en-US" sz="2700" i="1" dirty="0"/>
            </a:br>
            <a:r>
              <a:rPr lang="en-US" sz="2700" i="1" dirty="0"/>
              <a:t>“So what we’re really saying to you…</a:t>
            </a:r>
            <a:br>
              <a:rPr lang="en-US" sz="3600" i="1" dirty="0"/>
            </a:br>
            <a:endParaRPr lang="en-US" sz="27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94395" y="1215071"/>
            <a:ext cx="7820956" cy="3262312"/>
          </a:xfrm>
        </p:spPr>
        <p:txBody>
          <a:bodyPr>
            <a:normAutofit/>
          </a:bodyPr>
          <a:lstStyle/>
          <a:p>
            <a:r>
              <a:rPr lang="en-US" sz="2700" dirty="0"/>
              <a:t>is we think </a:t>
            </a:r>
            <a:r>
              <a:rPr lang="en-US" sz="2700" b="1" dirty="0"/>
              <a:t>education revolves around teamwork and trust</a:t>
            </a:r>
            <a:r>
              <a:rPr lang="en-US" sz="2700" dirty="0"/>
              <a:t>. </a:t>
            </a:r>
            <a:r>
              <a:rPr lang="en-US" sz="2700" b="1" dirty="0"/>
              <a:t>We want you on our team</a:t>
            </a:r>
            <a:r>
              <a:rPr lang="en-US" sz="2700" dirty="0"/>
              <a:t>, and </a:t>
            </a:r>
            <a:r>
              <a:rPr lang="en-US" sz="2700" b="1" dirty="0"/>
              <a:t>we want to know that you want to be here</a:t>
            </a:r>
            <a:r>
              <a:rPr lang="en-US" sz="2700" dirty="0"/>
              <a:t>. So, we spend a lot of time telling you about the people and facilities you are going to work with and in.” </a:t>
            </a:r>
          </a:p>
          <a:p>
            <a:pPr algn="r"/>
            <a:br>
              <a:rPr lang="en-US" sz="2400" b="1" i="1" dirty="0"/>
            </a:br>
            <a:r>
              <a:rPr lang="en-US" sz="2400" b="1" i="1" dirty="0"/>
              <a:t>Doc’s Charge</a:t>
            </a:r>
            <a:endParaRPr lang="en-US" sz="2400" dirty="0"/>
          </a:p>
        </p:txBody>
      </p:sp>
    </p:spTree>
    <p:extLst>
      <p:ext uri="{BB962C8B-B14F-4D97-AF65-F5344CB8AC3E}">
        <p14:creationId xmlns:p14="http://schemas.microsoft.com/office/powerpoint/2010/main" val="159474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br>
              <a:rPr lang="en-US" sz="2700" i="1" dirty="0"/>
            </a:br>
            <a:r>
              <a:rPr lang="en-US" sz="2700" i="1" dirty="0"/>
              <a:t>“We spend a lot of time telling you about…</a:t>
            </a:r>
            <a:endParaRPr lang="en-US" sz="27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606550"/>
            <a:ext cx="7886700" cy="3262312"/>
          </a:xfrm>
        </p:spPr>
        <p:txBody>
          <a:bodyPr>
            <a:normAutofit lnSpcReduction="10000"/>
          </a:bodyPr>
          <a:lstStyle/>
          <a:p>
            <a:r>
              <a:rPr lang="en-US" sz="2400" dirty="0"/>
              <a:t>The school staff, the community, and the children, as well as the supplies, equipment and materials – so from the first day of school it’s all forward. </a:t>
            </a:r>
            <a:r>
              <a:rPr lang="en-US" sz="2400" b="1" dirty="0"/>
              <a:t>We don’t want you to look around at the beginning of the school year and say</a:t>
            </a:r>
            <a:r>
              <a:rPr lang="en-US" sz="2400" dirty="0"/>
              <a:t>, </a:t>
            </a:r>
            <a:r>
              <a:rPr lang="en-US" sz="2400" b="1" dirty="0"/>
              <a:t>My Gosh, if I’d known it was like this I would never have signed with the district.”</a:t>
            </a:r>
          </a:p>
          <a:p>
            <a:pPr algn="r"/>
            <a:br>
              <a:rPr lang="en-US" sz="2400" b="1" i="1" dirty="0"/>
            </a:br>
            <a:r>
              <a:rPr lang="en-US" sz="2400" b="1" i="1" dirty="0"/>
              <a:t>Doc’s Charge</a:t>
            </a:r>
            <a:endParaRPr lang="en-US" sz="2400" b="1" dirty="0"/>
          </a:p>
          <a:p>
            <a:r>
              <a:rPr lang="en-US" sz="2400" b="1" dirty="0"/>
              <a:t>	</a:t>
            </a:r>
          </a:p>
        </p:txBody>
      </p:sp>
    </p:spTree>
    <p:extLst>
      <p:ext uri="{BB962C8B-B14F-4D97-AF65-F5344CB8AC3E}">
        <p14:creationId xmlns:p14="http://schemas.microsoft.com/office/powerpoint/2010/main" val="8627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37DB-B2A6-AF17-1224-1F6AD71C6479}"/>
              </a:ext>
            </a:extLst>
          </p:cNvPr>
          <p:cNvSpPr>
            <a:spLocks noGrp="1"/>
          </p:cNvSpPr>
          <p:nvPr>
            <p:ph type="title"/>
          </p:nvPr>
        </p:nvSpPr>
        <p:spPr/>
        <p:txBody>
          <a:bodyPr/>
          <a:lstStyle/>
          <a:p>
            <a:endParaRPr lang="en-US"/>
          </a:p>
        </p:txBody>
      </p:sp>
      <p:pic>
        <p:nvPicPr>
          <p:cNvPr id="7" name="Online Media 6" descr="Know Your Job, Do Your Job &quot;Rich Smith&quot;">
            <a:hlinkClick r:id="" action="ppaction://media"/>
            <a:extLst>
              <a:ext uri="{FF2B5EF4-FFF2-40B4-BE49-F238E27FC236}">
                <a16:creationId xmlns:a16="http://schemas.microsoft.com/office/drawing/2014/main" id="{CC90474D-9FEA-E311-AA06-22F135B8C1D1}"/>
              </a:ext>
            </a:extLst>
          </p:cNvPr>
          <p:cNvPicPr>
            <a:picLocks noGrp="1" noRot="1" noChangeAspect="1"/>
          </p:cNvPicPr>
          <p:nvPr>
            <p:ph idx="1"/>
            <a:videoFile r:link="rId1"/>
          </p:nvPr>
        </p:nvPicPr>
        <p:blipFill>
          <a:blip r:embed="rId3"/>
          <a:stretch>
            <a:fillRect/>
          </a:stretch>
        </p:blipFill>
        <p:spPr>
          <a:xfrm>
            <a:off x="13350" y="0"/>
            <a:ext cx="9130650" cy="5143500"/>
          </a:xfrm>
          <a:prstGeom prst="rect">
            <a:avLst/>
          </a:prstGeom>
        </p:spPr>
      </p:pic>
    </p:spTree>
    <p:extLst>
      <p:ext uri="{BB962C8B-B14F-4D97-AF65-F5344CB8AC3E}">
        <p14:creationId xmlns:p14="http://schemas.microsoft.com/office/powerpoint/2010/main" val="1875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Leadership Tenet - Know Your Job, Do Your Job">
            <a:hlinkClick r:id="" action="ppaction://media"/>
            <a:extLst>
              <a:ext uri="{FF2B5EF4-FFF2-40B4-BE49-F238E27FC236}">
                <a16:creationId xmlns:a16="http://schemas.microsoft.com/office/drawing/2014/main" id="{35D668AB-C6C3-C1B1-B1C4-35B17F6BB702}"/>
              </a:ext>
            </a:extLst>
          </p:cNvPr>
          <p:cNvPicPr>
            <a:picLocks noRot="1" noChangeAspect="1"/>
          </p:cNvPicPr>
          <p:nvPr>
            <a:videoFile r:link="rId1"/>
          </p:nvPr>
        </p:nvPicPr>
        <p:blipFill>
          <a:blip r:embed="rId4"/>
          <a:stretch>
            <a:fillRect/>
          </a:stretch>
        </p:blipFill>
        <p:spPr>
          <a:xfrm>
            <a:off x="0" y="0"/>
            <a:ext cx="9144000" cy="5151549"/>
          </a:xfrm>
          <a:prstGeom prst="rect">
            <a:avLst/>
          </a:prstGeom>
        </p:spPr>
      </p:pic>
    </p:spTree>
    <p:extLst>
      <p:ext uri="{BB962C8B-B14F-4D97-AF65-F5344CB8AC3E}">
        <p14:creationId xmlns:p14="http://schemas.microsoft.com/office/powerpoint/2010/main" val="395496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br>
              <a:rPr lang="en-US" sz="2700" i="1" dirty="0"/>
            </a:br>
            <a:r>
              <a:rPr lang="en-US" sz="2700" i="1" dirty="0"/>
              <a:t>“Know your job, do your job”</a:t>
            </a:r>
            <a:endParaRPr lang="en-US" sz="27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400" dirty="0">
                <a:solidFill>
                  <a:srgbClr val="004990"/>
                </a:solidFill>
              </a:rPr>
              <a:t>“The job of a leader is to keep focusing the attention of the people on the task that needs to be done and their responsibility to that task…</a:t>
            </a:r>
          </a:p>
          <a:p>
            <a:pPr algn="r"/>
            <a:endParaRPr lang="en-US" sz="1200" i="1" dirty="0">
              <a:solidFill>
                <a:srgbClr val="004990"/>
              </a:solidFill>
            </a:endParaRPr>
          </a:p>
          <a:p>
            <a:pPr algn="r"/>
            <a:endParaRPr lang="en-US" i="1" dirty="0">
              <a:solidFill>
                <a:srgbClr val="004990"/>
              </a:solidFill>
            </a:endParaRPr>
          </a:p>
          <a:p>
            <a:pPr algn="r"/>
            <a:r>
              <a:rPr lang="en-US" sz="2000" i="1" dirty="0">
                <a:solidFill>
                  <a:srgbClr val="004990"/>
                </a:solidFill>
              </a:rPr>
              <a:t>Historical Overview of Clovis Unified School District</a:t>
            </a:r>
          </a:p>
        </p:txBody>
      </p:sp>
    </p:spTree>
    <p:extLst>
      <p:ext uri="{BB962C8B-B14F-4D97-AF65-F5344CB8AC3E}">
        <p14:creationId xmlns:p14="http://schemas.microsoft.com/office/powerpoint/2010/main" val="282898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r>
              <a:rPr lang="en-US" sz="2700" i="1"/>
              <a:t>Failure is </a:t>
            </a:r>
            <a:r>
              <a:rPr lang="en-US" sz="2700" i="1" dirty="0"/>
              <a:t>not the issue, it’s what you do afterwards…</a:t>
            </a:r>
            <a:br>
              <a:rPr lang="en-US" sz="2700" i="1" dirty="0"/>
            </a:br>
            <a:r>
              <a:rPr lang="en-US" sz="2700" i="1" dirty="0"/>
              <a:t>                                                                         </a:t>
            </a:r>
            <a:r>
              <a:rPr lang="en-US" sz="1650" i="1" dirty="0"/>
              <a:t>“Doc” Buchanan</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400" b="1" i="1" dirty="0"/>
              <a:t>“No one is in danger when making forward progress</a:t>
            </a:r>
            <a:r>
              <a:rPr lang="en-US" sz="2400" i="1" dirty="0"/>
              <a:t>: </a:t>
            </a:r>
            <a:r>
              <a:rPr lang="en-US" sz="2400" b="1" i="1" dirty="0"/>
              <a:t>part of living is failing a little, succeeding a little</a:t>
            </a:r>
            <a:r>
              <a:rPr lang="en-US" sz="2400" i="1" dirty="0"/>
              <a:t>. You can’t stay at zero; you have to go plus or minus. Zero is only the fulcrum of the level, and </a:t>
            </a:r>
            <a:r>
              <a:rPr lang="en-US" sz="2400" b="1" i="1" dirty="0"/>
              <a:t>you can either be on the end, moving the weight, or you are the weight.”</a:t>
            </a:r>
          </a:p>
          <a:p>
            <a:pPr algn="r"/>
            <a:r>
              <a:rPr lang="en-US" sz="1500" i="1" dirty="0"/>
              <a:t>Floyd B. Buchanan, Ed.D.</a:t>
            </a:r>
          </a:p>
          <a:p>
            <a:pPr algn="r"/>
            <a:r>
              <a:rPr lang="en-US" sz="1500" i="1" dirty="0"/>
              <a:t>Historical Overview of Clovis Unified School District</a:t>
            </a:r>
          </a:p>
        </p:txBody>
      </p:sp>
    </p:spTree>
    <p:extLst>
      <p:ext uri="{BB962C8B-B14F-4D97-AF65-F5344CB8AC3E}">
        <p14:creationId xmlns:p14="http://schemas.microsoft.com/office/powerpoint/2010/main" val="2609927758"/>
      </p:ext>
    </p:extLst>
  </p:cSld>
  <p:clrMapOvr>
    <a:masterClrMapping/>
  </p:clrMapOvr>
</p:sld>
</file>

<file path=ppt/theme/theme1.xml><?xml version="1.0" encoding="utf-8"?>
<a:theme xmlns:a="http://schemas.openxmlformats.org/drawingml/2006/main" name="1_Editorial Meeting by Slidesgo">
  <a:themeElements>
    <a:clrScheme name="Simple Light">
      <a:dk1>
        <a:srgbClr val="191919"/>
      </a:dk1>
      <a:lt1>
        <a:srgbClr val="FFFFFF"/>
      </a:lt1>
      <a:dk2>
        <a:srgbClr val="595959"/>
      </a:dk2>
      <a:lt2>
        <a:srgbClr val="EEEEEE"/>
      </a:lt2>
      <a:accent1>
        <a:srgbClr val="9C9C9C"/>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TotalTime>
  <Words>1734</Words>
  <Application>Microsoft Macintosh PowerPoint</Application>
  <PresentationFormat>On-screen Show (16:9)</PresentationFormat>
  <Paragraphs>118</Paragraphs>
  <Slides>10</Slides>
  <Notes>9</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Know Your Job, Do Your Job</vt:lpstr>
      <vt:lpstr>Know Your Job, Do Your Job Values </vt:lpstr>
      <vt:lpstr> “So what we’re really saying to you… </vt:lpstr>
      <vt:lpstr> “We spend a lot of time telling you about…</vt:lpstr>
      <vt:lpstr>PowerPoint Presentation</vt:lpstr>
      <vt:lpstr>PowerPoint Presentation</vt:lpstr>
      <vt:lpstr> “Know your job, do your job”</vt:lpstr>
      <vt:lpstr>Failure is not the issue, it’s what you do afterwards…                                                                          “Doc” Buchanan</vt:lpstr>
      <vt:lpstr>End of Part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18</cp:revision>
  <dcterms:modified xsi:type="dcterms:W3CDTF">2024-05-14T23:35:27Z</dcterms:modified>
</cp:coreProperties>
</file>